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  <p:sldMasterId id="2147483692" r:id="rId5"/>
    <p:sldMasterId id="2147483667" r:id="rId6"/>
    <p:sldMasterId id="2147483703" r:id="rId7"/>
  </p:sldMasterIdLst>
  <p:notesMasterIdLst>
    <p:notesMasterId r:id="rId34"/>
  </p:notesMasterIdLst>
  <p:sldIdLst>
    <p:sldId id="256" r:id="rId8"/>
    <p:sldId id="257" r:id="rId9"/>
    <p:sldId id="259" r:id="rId10"/>
    <p:sldId id="260" r:id="rId11"/>
    <p:sldId id="261" r:id="rId12"/>
    <p:sldId id="274" r:id="rId13"/>
    <p:sldId id="262" r:id="rId14"/>
    <p:sldId id="263" r:id="rId15"/>
    <p:sldId id="279" r:id="rId16"/>
    <p:sldId id="276" r:id="rId17"/>
    <p:sldId id="264" r:id="rId18"/>
    <p:sldId id="265" r:id="rId19"/>
    <p:sldId id="281" r:id="rId20"/>
    <p:sldId id="266" r:id="rId21"/>
    <p:sldId id="278" r:id="rId22"/>
    <p:sldId id="268" r:id="rId23"/>
    <p:sldId id="269" r:id="rId24"/>
    <p:sldId id="270" r:id="rId25"/>
    <p:sldId id="271" r:id="rId26"/>
    <p:sldId id="272" r:id="rId27"/>
    <p:sldId id="273" r:id="rId28"/>
    <p:sldId id="282" r:id="rId29"/>
    <p:sldId id="283" r:id="rId30"/>
    <p:sldId id="280" r:id="rId31"/>
    <p:sldId id="277" r:id="rId32"/>
    <p:sldId id="275" r:id="rId33"/>
  </p:sldIdLst>
  <p:sldSz cx="11518900" cy="6483350"/>
  <p:notesSz cx="11518900" cy="648335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2081" autoAdjust="0"/>
  </p:normalViewPr>
  <p:slideViewPr>
    <p:cSldViewPr>
      <p:cViewPr varScale="1">
        <p:scale>
          <a:sx n="140" d="100"/>
          <a:sy n="140" d="100"/>
        </p:scale>
        <p:origin x="1248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6524625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9A43C-16F5-A447-B369-7F262A54090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6350" y="811213"/>
            <a:ext cx="3886200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6524625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C8605-A29C-8D43-9689-45AF3AD4FE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045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260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8360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494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649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54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366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Klick </a:t>
            </a:r>
            <a:r>
              <a:rPr lang="sv-SE" dirty="0"/>
              <a:t>i GUI</a:t>
            </a:r>
          </a:p>
          <a:p>
            <a:pPr marL="171450" indent="-171450">
              <a:buFontTx/>
              <a:buChar char="-"/>
            </a:pPr>
            <a:r>
              <a:rPr lang="sv-SE" dirty="0"/>
              <a:t>Action, </a:t>
            </a:r>
            <a:r>
              <a:rPr lang="sv-SE" dirty="0" err="1"/>
              <a:t>dispatchas</a:t>
            </a:r>
            <a:endParaRPr lang="sv-SE" dirty="0"/>
          </a:p>
          <a:p>
            <a:pPr marL="171450" indent="-171450">
              <a:buFontTx/>
              <a:buChar char="-"/>
            </a:pPr>
            <a:r>
              <a:rPr lang="sv-SE" dirty="0"/>
              <a:t>Store, </a:t>
            </a:r>
            <a:r>
              <a:rPr lang="sv-SE" dirty="0" err="1"/>
              <a:t>state</a:t>
            </a:r>
            <a:r>
              <a:rPr lang="sv-SE" dirty="0"/>
              <a:t> är </a:t>
            </a:r>
            <a:r>
              <a:rPr lang="sv-SE" dirty="0" err="1"/>
              <a:t>immutable</a:t>
            </a:r>
            <a:r>
              <a:rPr lang="sv-SE" dirty="0"/>
              <a:t> måste skapa nytt </a:t>
            </a:r>
            <a:r>
              <a:rPr lang="sv-SE" dirty="0" err="1"/>
              <a:t>state</a:t>
            </a:r>
            <a:endParaRPr lang="sv-SE" dirty="0"/>
          </a:p>
          <a:p>
            <a:pPr marL="171450" indent="-171450">
              <a:buFontTx/>
              <a:buChar char="-"/>
            </a:pPr>
            <a:r>
              <a:rPr lang="sv-SE" dirty="0" err="1"/>
              <a:t>Reducer</a:t>
            </a:r>
            <a:r>
              <a:rPr lang="sv-SE" dirty="0"/>
              <a:t>, funktion tar </a:t>
            </a:r>
            <a:r>
              <a:rPr lang="sv-SE" dirty="0" err="1"/>
              <a:t>state</a:t>
            </a:r>
            <a:r>
              <a:rPr lang="sv-SE" dirty="0"/>
              <a:t> och action, producerar nytt </a:t>
            </a:r>
            <a:r>
              <a:rPr lang="sv-SE" dirty="0" err="1"/>
              <a:t>state</a:t>
            </a:r>
            <a:endParaRPr lang="sv-SE" dirty="0"/>
          </a:p>
          <a:p>
            <a:pPr marL="171450" indent="-171450">
              <a:buFontTx/>
              <a:buChar char="-"/>
            </a:pPr>
            <a:r>
              <a:rPr lang="sv-SE" dirty="0"/>
              <a:t>Det nya </a:t>
            </a:r>
            <a:r>
              <a:rPr lang="sv-SE" dirty="0" err="1"/>
              <a:t>statet</a:t>
            </a:r>
            <a:r>
              <a:rPr lang="sv-SE" dirty="0"/>
              <a:t> skickas till vår komponent (via props)</a:t>
            </a:r>
          </a:p>
          <a:p>
            <a:pPr marL="171450" indent="-171450">
              <a:buFontTx/>
              <a:buChar char="-"/>
            </a:pPr>
            <a:r>
              <a:rPr lang="sv-SE" dirty="0"/>
              <a:t>Komponenten renderas om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190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- Grunderna i Redux, nästa del bygger vi på med lite mer avancerade tekniker i Redux samt tittar på datahämtningar via API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7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377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643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505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335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327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395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State f</a:t>
            </a:r>
            <a:r>
              <a:rPr lang="sv-SE" dirty="0"/>
              <a:t>år inte modifieras direkt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827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B8A8A25-7EEF-1C4B-99EA-4652CB217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8" name="Holder 2">
            <a:extLst>
              <a:ext uri="{FF2B5EF4-FFF2-40B4-BE49-F238E27FC236}">
                <a16:creationId xmlns:a16="http://schemas.microsoft.com/office/drawing/2014/main" id="{D7739253-F813-5849-A726-E31DBB4B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762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ACACDDFF-8F8A-B14D-8A2E-B5020CF12640}"/>
              </a:ext>
            </a:extLst>
          </p:cNvPr>
          <p:cNvSpPr txBox="1"/>
          <p:nvPr userDrawn="1"/>
        </p:nvSpPr>
        <p:spPr>
          <a:xfrm>
            <a:off x="1860670" y="3071115"/>
            <a:ext cx="7800340" cy="1301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59435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00" dirty="0">
                <a:solidFill>
                  <a:srgbClr val="231F20"/>
                </a:solidFill>
                <a:latin typeface="Baskerville"/>
                <a:cs typeface="Baskerville"/>
              </a:rPr>
              <a:t>kundernas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utmaningar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möjligheter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fokus, </a:t>
            </a:r>
            <a:r>
              <a:rPr sz="2800" spc="-3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att</a:t>
            </a:r>
            <a:r>
              <a:rPr sz="2800" spc="7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våra</a:t>
            </a:r>
            <a:endParaRPr sz="2800" dirty="0">
              <a:latin typeface="Baskerville"/>
              <a:cs typeface="Baskerville"/>
            </a:endParaRPr>
          </a:p>
          <a:p>
            <a:pPr marL="1350645">
              <a:lnSpc>
                <a:spcPts val="3340"/>
              </a:lnSpc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kunder ska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en digital</a:t>
            </a:r>
            <a:r>
              <a:rPr sz="2800" spc="1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värld.</a:t>
            </a:r>
            <a:r>
              <a:rPr sz="2800" spc="-15" dirty="0">
                <a:solidFill>
                  <a:srgbClr val="231F20"/>
                </a:solidFill>
                <a:latin typeface="Baskerville Poster PT"/>
                <a:cs typeface="Baskerville Poster PT"/>
              </a:rPr>
              <a:t>”</a:t>
            </a:r>
            <a:endParaRPr sz="2800" dirty="0">
              <a:latin typeface="Baskerville Poster PT"/>
              <a:cs typeface="Baskerville Poster PT"/>
            </a:endParaRPr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F45DC629-7E19-484D-9105-6B432CD8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0413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50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35AAC52E-D6DC-F44C-989E-2B11555E57CB}"/>
              </a:ext>
            </a:extLst>
          </p:cNvPr>
          <p:cNvSpPr/>
          <p:nvPr userDrawn="1"/>
        </p:nvSpPr>
        <p:spPr>
          <a:xfrm>
            <a:off x="4788001" y="0"/>
            <a:ext cx="6479436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3EB2F5B-CA70-8C4A-9DCE-71B3BD511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5770" y="1029971"/>
            <a:ext cx="4542155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ts val="3600"/>
              </a:lnSpc>
              <a:spcBef>
                <a:spcPts val="100"/>
              </a:spcBef>
            </a:pP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50" b="0" spc="15" dirty="0">
                <a:solidFill>
                  <a:srgbClr val="231F20"/>
                </a:solidFill>
                <a:latin typeface="Baskerville"/>
                <a:cs typeface="Baskerville"/>
              </a:rPr>
              <a:t>kundernas utmaningar 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möjligheter i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fokus,  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att våra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kunder  ska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en digital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värld.”</a:t>
            </a:r>
            <a:endParaRPr sz="2850" dirty="0">
              <a:latin typeface="Baskerville"/>
              <a:cs typeface="Baskerville"/>
            </a:endParaRP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36975FE-0550-194C-BD38-D349ACC1F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806" y="1273013"/>
            <a:ext cx="5281295" cy="274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0980" algn="r">
              <a:lnSpc>
                <a:spcPct val="100600"/>
              </a:lnSpc>
              <a:spcBef>
                <a:spcPts val="95"/>
              </a:spcBef>
            </a:pPr>
            <a:r>
              <a:rPr sz="3550" b="0" spc="-30" dirty="0">
                <a:latin typeface="Baskerville"/>
                <a:cs typeface="Baskerville"/>
              </a:rPr>
              <a:t>”På </a:t>
            </a:r>
            <a:r>
              <a:rPr sz="3550" b="0" spc="5" dirty="0">
                <a:latin typeface="Baskerville"/>
                <a:cs typeface="Baskerville"/>
              </a:rPr>
              <a:t>Headlight</a:t>
            </a:r>
            <a:r>
              <a:rPr sz="3550" b="0" spc="-20" dirty="0">
                <a:latin typeface="Baskerville"/>
                <a:cs typeface="Baskerville"/>
              </a:rPr>
              <a:t> </a:t>
            </a:r>
            <a:r>
              <a:rPr sz="3550" b="0" spc="5" dirty="0">
                <a:latin typeface="Baskerville"/>
                <a:cs typeface="Baskerville"/>
              </a:rPr>
              <a:t>har</a:t>
            </a:r>
            <a:r>
              <a:rPr sz="3550" b="0" spc="-2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vi  </a:t>
            </a:r>
            <a:r>
              <a:rPr sz="3550" b="0" spc="-5" dirty="0">
                <a:latin typeface="Baskerville"/>
                <a:cs typeface="Baskerville"/>
              </a:rPr>
              <a:t>kompetens, </a:t>
            </a:r>
            <a:r>
              <a:rPr sz="3550" b="0" spc="10" dirty="0">
                <a:latin typeface="Baskerville"/>
                <a:cs typeface="Baskerville"/>
              </a:rPr>
              <a:t>engagemang</a:t>
            </a:r>
            <a:r>
              <a:rPr sz="3550" b="0" spc="-5" dirty="0">
                <a:latin typeface="Baskerville"/>
                <a:cs typeface="Baskerville"/>
              </a:rPr>
              <a:t> och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närhet; </a:t>
            </a:r>
            <a:r>
              <a:rPr sz="3550" b="0" spc="5" dirty="0">
                <a:latin typeface="Baskerville"/>
                <a:cs typeface="Baskerville"/>
              </a:rPr>
              <a:t>det som </a:t>
            </a:r>
            <a:r>
              <a:rPr sz="3550" b="0" spc="-20" dirty="0">
                <a:latin typeface="Baskerville"/>
                <a:cs typeface="Baskerville"/>
              </a:rPr>
              <a:t>krävs </a:t>
            </a:r>
            <a:r>
              <a:rPr sz="3550" b="0" spc="5" dirty="0">
                <a:latin typeface="Baskerville"/>
                <a:cs typeface="Baskerville"/>
              </a:rPr>
              <a:t>för</a:t>
            </a:r>
            <a:r>
              <a:rPr sz="3550" b="0" dirty="0">
                <a:latin typeface="Baskerville"/>
                <a:cs typeface="Baskerville"/>
              </a:rPr>
              <a:t> </a:t>
            </a:r>
            <a:r>
              <a:rPr sz="3550" b="0" spc="-5" dirty="0">
                <a:latin typeface="Baskerville"/>
                <a:cs typeface="Baskerville"/>
              </a:rPr>
              <a:t>att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utveckla </a:t>
            </a:r>
            <a:r>
              <a:rPr sz="3550" b="0" spc="5" dirty="0">
                <a:latin typeface="Baskerville"/>
                <a:cs typeface="Baskerville"/>
              </a:rPr>
              <a:t>idéer till</a:t>
            </a:r>
            <a:r>
              <a:rPr sz="3550" b="0" spc="-4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smarta</a:t>
            </a:r>
            <a:endParaRPr sz="3550">
              <a:latin typeface="Baskerville"/>
              <a:cs typeface="Baskerville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3550" b="0" spc="5" dirty="0">
                <a:latin typeface="Baskerville"/>
                <a:cs typeface="Baskerville"/>
              </a:rPr>
              <a:t>lösnin</a:t>
            </a:r>
            <a:r>
              <a:rPr sz="3550" b="0" spc="40" dirty="0">
                <a:latin typeface="Baskerville"/>
                <a:cs typeface="Baskerville"/>
              </a:rPr>
              <a:t>g</a:t>
            </a:r>
            <a:r>
              <a:rPr sz="3550" b="0" spc="5" dirty="0">
                <a:latin typeface="Baskerville"/>
                <a:cs typeface="Baskerville"/>
              </a:rPr>
              <a:t>a</a:t>
            </a:r>
            <a:r>
              <a:rPr sz="3550" b="0" spc="-365" dirty="0">
                <a:latin typeface="Baskerville"/>
                <a:cs typeface="Baskerville"/>
              </a:rPr>
              <a:t>r</a:t>
            </a:r>
            <a:r>
              <a:rPr sz="3550" b="0" spc="5" dirty="0">
                <a:latin typeface="Baskerville"/>
                <a:cs typeface="Baskerville"/>
              </a:rPr>
              <a:t>.”</a:t>
            </a:r>
            <a:endParaRPr sz="3550">
              <a:latin typeface="Baskerville"/>
              <a:cs typeface="Baskerville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F305821-2B3C-A148-B1C2-50706C368D8D}"/>
              </a:ext>
            </a:extLst>
          </p:cNvPr>
          <p:cNvSpPr/>
          <p:nvPr userDrawn="1"/>
        </p:nvSpPr>
        <p:spPr>
          <a:xfrm>
            <a:off x="0" y="0"/>
            <a:ext cx="6374966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3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62B6E932-CC37-2A4A-A94F-E36E18A738E7}"/>
              </a:ext>
            </a:extLst>
          </p:cNvPr>
          <p:cNvSpPr/>
          <p:nvPr userDrawn="1"/>
        </p:nvSpPr>
        <p:spPr>
          <a:xfrm>
            <a:off x="5971235" y="0"/>
            <a:ext cx="5548744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1332D1B-9501-9043-B792-3BC1B4FA2E39}"/>
              </a:ext>
            </a:extLst>
          </p:cNvPr>
          <p:cNvSpPr txBox="1"/>
          <p:nvPr userDrawn="1"/>
        </p:nvSpPr>
        <p:spPr>
          <a:xfrm>
            <a:off x="1961292" y="1924449"/>
            <a:ext cx="4084320" cy="3051810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4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Kompetens</a:t>
            </a:r>
            <a:endParaRPr sz="2400" dirty="0">
              <a:latin typeface="Baskerville"/>
              <a:cs typeface="Baskerville"/>
            </a:endParaRPr>
          </a:p>
          <a:p>
            <a:pPr marL="890905" marR="885190" indent="1270" algn="ctr">
              <a:lnSpc>
                <a:spcPct val="100000"/>
              </a:lnSpc>
              <a:spcBef>
                <a:spcPts val="935"/>
              </a:spcBef>
            </a:pP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Kompetenta och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engagerade 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konsulter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vår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främsta</a:t>
            </a:r>
            <a:r>
              <a:rPr sz="1400" spc="-5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tillgång.</a:t>
            </a:r>
            <a:endParaRPr sz="1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Närhet</a:t>
            </a:r>
            <a:endParaRPr sz="2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400" spc="-30" dirty="0">
                <a:solidFill>
                  <a:srgbClr val="FFFFFF"/>
                </a:solidFill>
                <a:latin typeface="Baskerville"/>
                <a:cs typeface="Baskerville"/>
              </a:rPr>
              <a:t>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utgår alltid ifrån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kundens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behov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utmaningar.</a:t>
            </a:r>
            <a:endParaRPr sz="1400" dirty="0">
              <a:latin typeface="Baskerville"/>
              <a:cs typeface="Baskerville"/>
            </a:endParaRPr>
          </a:p>
          <a:p>
            <a:pPr marL="1905" algn="ctr">
              <a:lnSpc>
                <a:spcPct val="100000"/>
              </a:lnSpc>
              <a:spcBef>
                <a:spcPts val="105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Inspiration</a:t>
            </a:r>
            <a:endParaRPr sz="2400" dirty="0">
              <a:latin typeface="Baskerville"/>
              <a:cs typeface="Baskerville"/>
            </a:endParaRPr>
          </a:p>
          <a:p>
            <a:pPr marL="12700" marR="5080" algn="ctr">
              <a:lnSpc>
                <a:spcPct val="100000"/>
              </a:lnSpc>
              <a:spcBef>
                <a:spcPts val="935"/>
              </a:spcBef>
            </a:pP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Inspiration handlar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om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att 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alltid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strävar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efter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vända  våra kunders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utmaningar till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innovativa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Baskerville"/>
                <a:cs typeface="Baskerville"/>
              </a:rPr>
              <a:t>idéer.</a:t>
            </a:r>
            <a:endParaRPr sz="1400" dirty="0">
              <a:latin typeface="Baskerville"/>
              <a:cs typeface="Baskerville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8EA6B0F-B370-6249-B5CE-B0D79B6AF62F}"/>
              </a:ext>
            </a:extLst>
          </p:cNvPr>
          <p:cNvSpPr/>
          <p:nvPr userDrawn="1"/>
        </p:nvSpPr>
        <p:spPr>
          <a:xfrm>
            <a:off x="4058857" y="1578999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195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7BA61F-DE35-7343-BF40-7D7021506256}"/>
              </a:ext>
            </a:extLst>
          </p:cNvPr>
          <p:cNvSpPr/>
          <p:nvPr userDrawn="1"/>
        </p:nvSpPr>
        <p:spPr>
          <a:xfrm>
            <a:off x="3946983" y="150359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111874" y="0"/>
                </a:moveTo>
                <a:lnTo>
                  <a:pt x="0" y="120332"/>
                </a:lnTo>
                <a:lnTo>
                  <a:pt x="223748" y="120332"/>
                </a:lnTo>
                <a:lnTo>
                  <a:pt x="111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871301A-5272-3040-941A-BB5B0A1E6960}"/>
              </a:ext>
            </a:extLst>
          </p:cNvPr>
          <p:cNvSpPr/>
          <p:nvPr userDrawn="1"/>
        </p:nvSpPr>
        <p:spPr>
          <a:xfrm>
            <a:off x="3946983" y="185126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223748" y="0"/>
                </a:moveTo>
                <a:lnTo>
                  <a:pt x="0" y="0"/>
                </a:lnTo>
                <a:lnTo>
                  <a:pt x="111874" y="120332"/>
                </a:lnTo>
                <a:lnTo>
                  <a:pt x="223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12B1D2-5F62-FD4C-B47D-7DD0A03D7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9725" y="674674"/>
            <a:ext cx="431673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45" dirty="0">
                <a:latin typeface="Baskerville"/>
                <a:cs typeface="Baskerville"/>
              </a:rPr>
              <a:t>VÅRA</a:t>
            </a:r>
            <a:r>
              <a:rPr sz="3100" b="0" spc="260" dirty="0">
                <a:latin typeface="Baskerville"/>
                <a:cs typeface="Baskerville"/>
              </a:rPr>
              <a:t> </a:t>
            </a:r>
            <a:r>
              <a:rPr sz="3100" b="0" spc="140" dirty="0">
                <a:latin typeface="Baskerville"/>
                <a:cs typeface="Baskerville"/>
              </a:rPr>
              <a:t>KÄRNVÄRDEN</a:t>
            </a:r>
            <a:endParaRPr sz="31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18265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2AD965AC-6F4A-0040-8C58-5921BA7D6FA1}"/>
              </a:ext>
            </a:extLst>
          </p:cNvPr>
          <p:cNvSpPr txBox="1"/>
          <p:nvPr userDrawn="1"/>
        </p:nvSpPr>
        <p:spPr>
          <a:xfrm>
            <a:off x="1421985" y="1788317"/>
            <a:ext cx="1880235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 dirty="0">
              <a:latin typeface="Baskerville"/>
              <a:cs typeface="Baskerville"/>
            </a:endParaRPr>
          </a:p>
          <a:p>
            <a:pPr marL="12700" marR="506730">
              <a:lnSpc>
                <a:spcPct val="166900"/>
              </a:lnSpc>
              <a:spcBef>
                <a:spcPts val="5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Interimchef  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P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o</a:t>
            </a:r>
            <a:r>
              <a:rPr sz="1700" spc="25" dirty="0">
                <a:solidFill>
                  <a:srgbClr val="231F20"/>
                </a:solidFill>
                <a:latin typeface="Baskerville"/>
                <a:cs typeface="Baskerville"/>
              </a:rPr>
              <a:t>j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k</a:t>
            </a:r>
            <a:r>
              <a:rPr sz="1700" spc="90" dirty="0">
                <a:solidFill>
                  <a:srgbClr val="231F20"/>
                </a:solidFill>
                <a:latin typeface="Baskerville"/>
                <a:cs typeface="Baskerville"/>
              </a:rPr>
              <a:t>t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dn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F</a:t>
            </a:r>
            <a:r>
              <a:rPr sz="1700" spc="10" dirty="0">
                <a:solidFill>
                  <a:srgbClr val="231F20"/>
                </a:solidFill>
                <a:latin typeface="Baskerville"/>
                <a:cs typeface="Baskerville"/>
              </a:rPr>
              <a:t>ö</a:t>
            </a:r>
            <a:r>
              <a:rPr sz="1700" spc="100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v</a:t>
            </a:r>
            <a:r>
              <a:rPr sz="1700" spc="80" dirty="0">
                <a:solidFill>
                  <a:srgbClr val="231F20"/>
                </a:solidFill>
                <a:latin typeface="Baskerville"/>
                <a:cs typeface="Baskerville"/>
              </a:rPr>
              <a:t>a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tn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s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d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  </a:t>
            </a: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Testledning</a:t>
            </a:r>
            <a:endParaRPr sz="1700" dirty="0">
              <a:latin typeface="Baskerville"/>
              <a:cs typeface="Baskerville"/>
            </a:endParaRPr>
          </a:p>
        </p:txBody>
      </p:sp>
      <p:grpSp>
        <p:nvGrpSpPr>
          <p:cNvPr id="15" name="Grupp 14">
            <a:extLst>
              <a:ext uri="{FF2B5EF4-FFF2-40B4-BE49-F238E27FC236}">
                <a16:creationId xmlns:a16="http://schemas.microsoft.com/office/drawing/2014/main" id="{75A46AFB-834D-9D43-A4F5-5E339DC830BE}"/>
              </a:ext>
            </a:extLst>
          </p:cNvPr>
          <p:cNvGrpSpPr/>
          <p:nvPr userDrawn="1"/>
        </p:nvGrpSpPr>
        <p:grpSpPr>
          <a:xfrm>
            <a:off x="5481414" y="-3315"/>
            <a:ext cx="4570636" cy="6488274"/>
            <a:chOff x="5481414" y="-3315"/>
            <a:chExt cx="4570636" cy="6488274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A8FB564-0CB1-E24E-B2F4-4D85F6510967}"/>
                </a:ext>
              </a:extLst>
            </p:cNvPr>
            <p:cNvSpPr/>
            <p:nvPr/>
          </p:nvSpPr>
          <p:spPr>
            <a:xfrm>
              <a:off x="7816850" y="565120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42C87A5D-4280-1A45-9B15-F6034B006290}"/>
                </a:ext>
              </a:extLst>
            </p:cNvPr>
            <p:cNvSpPr/>
            <p:nvPr/>
          </p:nvSpPr>
          <p:spPr>
            <a:xfrm>
              <a:off x="7511123" y="5380221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787D70D7-CF43-744A-AB7A-6F16EFA8DB0F}"/>
                </a:ext>
              </a:extLst>
            </p:cNvPr>
            <p:cNvSpPr/>
            <p:nvPr/>
          </p:nvSpPr>
          <p:spPr>
            <a:xfrm>
              <a:off x="979805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45C62E9-63DD-7A4F-BA86-A93333E19BB2}"/>
                </a:ext>
              </a:extLst>
            </p:cNvPr>
            <p:cNvSpPr/>
            <p:nvPr/>
          </p:nvSpPr>
          <p:spPr>
            <a:xfrm>
              <a:off x="871889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BE79A04F-3B1A-E841-8356-A09CAC273E38}"/>
                </a:ext>
              </a:extLst>
            </p:cNvPr>
            <p:cNvSpPr/>
            <p:nvPr/>
          </p:nvSpPr>
          <p:spPr>
            <a:xfrm>
              <a:off x="656057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7888D545-5FCD-0546-B1EE-6D6CDEEDC4B7}"/>
                </a:ext>
              </a:extLst>
            </p:cNvPr>
            <p:cNvSpPr/>
            <p:nvPr/>
          </p:nvSpPr>
          <p:spPr>
            <a:xfrm>
              <a:off x="763973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1CB8C6E4-6B1F-EB4B-98F8-E513747DCFB6}"/>
                </a:ext>
              </a:extLst>
            </p:cNvPr>
            <p:cNvSpPr/>
            <p:nvPr/>
          </p:nvSpPr>
          <p:spPr>
            <a:xfrm>
              <a:off x="5481414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81963D06-F937-DD4C-B116-1FFC9312BE0B}"/>
                </a:ext>
              </a:extLst>
            </p:cNvPr>
            <p:cNvSpPr/>
            <p:nvPr/>
          </p:nvSpPr>
          <p:spPr>
            <a:xfrm>
              <a:off x="9322755" y="121585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1333BE1-797A-154A-9122-75AE9AEE05DB}"/>
                </a:ext>
              </a:extLst>
            </p:cNvPr>
            <p:cNvSpPr/>
            <p:nvPr/>
          </p:nvSpPr>
          <p:spPr>
            <a:xfrm>
              <a:off x="9017028" y="934089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C2D0E51-D809-FF4E-A238-C3037F08F3C1}"/>
                </a:ext>
              </a:extLst>
            </p:cNvPr>
            <p:cNvSpPr/>
            <p:nvPr/>
          </p:nvSpPr>
          <p:spPr>
            <a:xfrm>
              <a:off x="714011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E490D68A-A983-194A-9C52-8F38501CAE64}"/>
                </a:ext>
              </a:extLst>
            </p:cNvPr>
            <p:cNvSpPr/>
            <p:nvPr/>
          </p:nvSpPr>
          <p:spPr>
            <a:xfrm>
              <a:off x="683438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E61A5E81-F2D8-1944-88A9-E43EA7DBB4F3}"/>
                </a:ext>
              </a:extLst>
            </p:cNvPr>
            <p:cNvSpPr/>
            <p:nvPr/>
          </p:nvSpPr>
          <p:spPr>
            <a:xfrm>
              <a:off x="823143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E19F1316-C080-3042-8D37-E038076231FB}"/>
                </a:ext>
              </a:extLst>
            </p:cNvPr>
            <p:cNvSpPr/>
            <p:nvPr/>
          </p:nvSpPr>
          <p:spPr>
            <a:xfrm>
              <a:off x="792570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7CB4639F-976F-364C-8CBC-BE5E45F55981}"/>
                </a:ext>
              </a:extLst>
            </p:cNvPr>
            <p:cNvSpPr/>
            <p:nvPr/>
          </p:nvSpPr>
          <p:spPr>
            <a:xfrm>
              <a:off x="6048796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9BC5C973-2492-BE41-B727-2BB477873376}"/>
                </a:ext>
              </a:extLst>
            </p:cNvPr>
            <p:cNvSpPr/>
            <p:nvPr/>
          </p:nvSpPr>
          <p:spPr>
            <a:xfrm>
              <a:off x="5743069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0A0C5650-580A-9F4D-9361-ACEDE14B243A}"/>
                </a:ext>
              </a:extLst>
            </p:cNvPr>
            <p:cNvSpPr/>
            <p:nvPr/>
          </p:nvSpPr>
          <p:spPr>
            <a:xfrm>
              <a:off x="7791773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67D80FE8-8900-9749-BF98-63CC8A3E94B8}"/>
                </a:ext>
              </a:extLst>
            </p:cNvPr>
            <p:cNvSpPr/>
            <p:nvPr/>
          </p:nvSpPr>
          <p:spPr>
            <a:xfrm>
              <a:off x="7486046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F059DDC4-FE6F-2846-A0ED-B42A77684614}"/>
                </a:ext>
              </a:extLst>
            </p:cNvPr>
            <p:cNvSpPr/>
            <p:nvPr/>
          </p:nvSpPr>
          <p:spPr>
            <a:xfrm>
              <a:off x="8892592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AE56CCAE-DC12-C644-B27D-6A0D85F95200}"/>
                </a:ext>
              </a:extLst>
            </p:cNvPr>
            <p:cNvSpPr/>
            <p:nvPr/>
          </p:nvSpPr>
          <p:spPr>
            <a:xfrm>
              <a:off x="858686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B8596F37-8973-0C47-839E-81A4B622CBB1}"/>
                </a:ext>
              </a:extLst>
            </p:cNvPr>
            <p:cNvSpPr/>
            <p:nvPr/>
          </p:nvSpPr>
          <p:spPr>
            <a:xfrm>
              <a:off x="6705968" y="2711057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1CAAE542-5BB4-B648-BEE0-54B1912D4A55}"/>
                </a:ext>
              </a:extLst>
            </p:cNvPr>
            <p:cNvSpPr/>
            <p:nvPr/>
          </p:nvSpPr>
          <p:spPr>
            <a:xfrm>
              <a:off x="638522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CCE9F228-2F1E-984C-9D76-B37A6D38E318}"/>
                </a:ext>
              </a:extLst>
            </p:cNvPr>
            <p:cNvSpPr/>
            <p:nvPr/>
          </p:nvSpPr>
          <p:spPr>
            <a:xfrm>
              <a:off x="834573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D6E81ED7-2AB5-124A-BE20-32FEE5FAA46E}"/>
                </a:ext>
              </a:extLst>
            </p:cNvPr>
            <p:cNvSpPr/>
            <p:nvPr/>
          </p:nvSpPr>
          <p:spPr>
            <a:xfrm>
              <a:off x="804000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9">
              <a:extLst>
                <a:ext uri="{FF2B5EF4-FFF2-40B4-BE49-F238E27FC236}">
                  <a16:creationId xmlns:a16="http://schemas.microsoft.com/office/drawing/2014/main" id="{146EB62A-8FE3-7445-9C15-0D6F824D810F}"/>
                </a:ext>
              </a:extLst>
            </p:cNvPr>
            <p:cNvSpPr/>
            <p:nvPr/>
          </p:nvSpPr>
          <p:spPr>
            <a:xfrm>
              <a:off x="726569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308D3714-1EAD-954A-B41C-412CEDF4E485}"/>
                </a:ext>
              </a:extLst>
            </p:cNvPr>
            <p:cNvSpPr/>
            <p:nvPr/>
          </p:nvSpPr>
          <p:spPr>
            <a:xfrm>
              <a:off x="695996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31">
            <a:extLst>
              <a:ext uri="{FF2B5EF4-FFF2-40B4-BE49-F238E27FC236}">
                <a16:creationId xmlns:a16="http://schemas.microsoft.com/office/drawing/2014/main" id="{138F8022-2585-EF42-BFC7-038AF39C4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25095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50" dirty="0">
                <a:solidFill>
                  <a:srgbClr val="231F20"/>
                </a:solidFill>
                <a:latin typeface="Baskerville"/>
                <a:cs typeface="Baskerville"/>
              </a:rPr>
              <a:t>LEDARSKAP</a:t>
            </a:r>
            <a:r>
              <a:rPr sz="2850" b="0" spc="-4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36303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A34408E6-BC83-A945-90A7-C249C95A52DB}"/>
              </a:ext>
            </a:extLst>
          </p:cNvPr>
          <p:cNvSpPr txBox="1"/>
          <p:nvPr userDrawn="1"/>
        </p:nvSpPr>
        <p:spPr>
          <a:xfrm>
            <a:off x="1874255" y="1100570"/>
            <a:ext cx="7889875" cy="350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225" marR="128905" indent="-4445" algn="ctr">
              <a:lnSpc>
                <a:spcPts val="3729"/>
              </a:lnSpc>
              <a:spcBef>
                <a:spcPts val="105"/>
              </a:spcBef>
            </a:pP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Headlight </a:t>
            </a:r>
            <a:r>
              <a:rPr sz="2950" spc="20" dirty="0">
                <a:solidFill>
                  <a:srgbClr val="FFFFFF"/>
                </a:solidFill>
                <a:latin typeface="Baskerville"/>
                <a:cs typeface="Baskerville"/>
              </a:rPr>
              <a:t>AB grundades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2001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ett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privat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ägt bolag med </a:t>
            </a:r>
            <a:r>
              <a:rPr sz="2950" spc="25" dirty="0">
                <a:solidFill>
                  <a:srgbClr val="FFFFFF"/>
                </a:solidFill>
                <a:latin typeface="Baskerville"/>
                <a:cs typeface="Baskerville"/>
              </a:rPr>
              <a:t>närmare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100 anställda som under  en 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stark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tillväxt etablerat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sig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som en </a:t>
            </a:r>
            <a:r>
              <a:rPr sz="2950" spc="-10" dirty="0">
                <a:solidFill>
                  <a:srgbClr val="FFFFFF"/>
                </a:solidFill>
                <a:latin typeface="Baskerville"/>
                <a:cs typeface="Baskerville"/>
              </a:rPr>
              <a:t>IT-partner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framgångsrika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företag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Baskerville"/>
                <a:cs typeface="Baskerville"/>
              </a:rPr>
              <a:t>myndigheter.</a:t>
            </a:r>
            <a:endParaRPr sz="2950" dirty="0">
              <a:latin typeface="Baskerville"/>
              <a:cs typeface="Baskerville"/>
            </a:endParaRPr>
          </a:p>
          <a:p>
            <a:pPr marL="12700" marR="5080" indent="8255" algn="ctr">
              <a:lnSpc>
                <a:spcPct val="105500"/>
              </a:lnSpc>
              <a:spcBef>
                <a:spcPts val="1270"/>
              </a:spcBef>
            </a:pPr>
            <a:r>
              <a:rPr sz="295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 </a:t>
            </a:r>
            <a:r>
              <a:rPr sz="29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viktigaste </a:t>
            </a:r>
            <a:r>
              <a:rPr sz="29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tillgång är </a:t>
            </a:r>
            <a:r>
              <a:rPr sz="29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våra medarbetare</a:t>
            </a:r>
            <a:r>
              <a:rPr sz="2950" u="sng" spc="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vår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styrka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vi skapar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en djup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förståelse för kundens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verksamhet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-60" dirty="0">
                <a:solidFill>
                  <a:srgbClr val="FFFFFF"/>
                </a:solidFill>
                <a:latin typeface="Baskerville"/>
                <a:cs typeface="Baskerville"/>
              </a:rPr>
              <a:t>behov.</a:t>
            </a:r>
            <a:endParaRPr sz="29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83688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7D10F1-CF4D-964F-9948-82BDB882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966D081-7AE9-E14E-94AD-DAEE6A873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</p:spTree>
    <p:extLst>
      <p:ext uri="{BB962C8B-B14F-4D97-AF65-F5344CB8AC3E}">
        <p14:creationId xmlns:p14="http://schemas.microsoft.com/office/powerpoint/2010/main" val="3270319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1C90C2DE-0804-CE46-A715-38CEA928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55779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5D55AB-D46C-9145-97D4-FBAFF886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955E88-243A-674D-B745-DF8EF2A4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19FC81F-DE09-3641-8E95-09342C0F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8C32E4E-C49F-B749-A168-3A7441A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CD981ED-739E-BE40-A3C3-A70B5466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31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B67E6C-25B0-4D4B-A093-7BFC4613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FB94EF-4CF4-4940-81BA-5E71781F5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3FB2201-1515-7C48-A4EE-6A8A6467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1FE1EB7-E397-304C-ADA5-738777E3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6F0EA4C-1AFA-5B4E-8EBE-2E12637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5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E14E48-9402-1F41-A9F1-A0058D33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2E650A-0987-784B-96D8-B3FECC44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22C6E1-12E9-E645-AC5A-604FCF19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2FCBED1-F632-544F-8817-1AF6882C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7468F9-225E-2740-9D61-1D85BD59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9345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EDC7C1-AE11-A74F-A3B5-EA2B4B54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768389-66D6-124F-9E57-0B5E9EFC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F162D8-1555-4F4B-9368-15BE5FFDF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E30E251-BDD8-1A46-899B-E98764AE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833FC1B-A8ED-0D4C-9BBE-FD9537DC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4433664-7410-6E41-9E39-C0A731C8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358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EBDCEB-5C4F-A94B-946E-7D3A2E4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00EC971-3922-0641-8021-07321D70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22E1FA5-60FB-FB47-AC20-EAF8FD685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11BFFE5-484D-1A4B-944B-F4FCF955A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AEB0F2D-1717-0E40-8269-AC66E8B45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0F0303-C2B6-124B-9E98-08C9553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B07841F-BD10-2744-9C9F-1DFE4A78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EC45F25-EFD0-F34D-9E61-C19268B6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8019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0A5814-05A4-784A-96B4-BBE625C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D64C0AD-F825-5948-9858-FDC1D6DE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AD4187-B344-064A-B29E-5B2D83B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E01A1E4-A3D3-8644-8791-C0DD35F9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8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42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7D703B8-09D6-3344-89F7-23651632A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3100"/>
            <a:ext cx="10058400" cy="4525159"/>
          </a:xfrm>
          <a:prstGeom prst="rect">
            <a:avLst/>
          </a:prstGeom>
        </p:spPr>
      </p:pic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37DD02E-BE0C-0E49-B1FF-F49E4DA6CCDD}"/>
              </a:ext>
            </a:extLst>
          </p:cNvPr>
          <p:cNvSpPr txBox="1"/>
          <p:nvPr userDrawn="1"/>
        </p:nvSpPr>
        <p:spPr>
          <a:xfrm>
            <a:off x="1427299" y="1801342"/>
            <a:ext cx="2110740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Kravanalys</a:t>
            </a:r>
            <a:endParaRPr sz="170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Verksamhetsanalys  Verksamhetsarkitektur 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Lösningsarkitektur</a:t>
            </a:r>
            <a:endParaRPr sz="1700">
              <a:latin typeface="Baskerville"/>
              <a:cs typeface="Baskerville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43EA3411-54E6-444A-A677-0CF787889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608838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90" dirty="0">
                <a:solidFill>
                  <a:srgbClr val="231F20"/>
                </a:solidFill>
                <a:latin typeface="Baskerville"/>
                <a:cs typeface="Baskerville"/>
              </a:rPr>
              <a:t>VERKSAMHETSUTVECKLING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799229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601C9C7-B472-B043-A45D-6218042CBC06}"/>
              </a:ext>
            </a:extLst>
          </p:cNvPr>
          <p:cNvSpPr txBox="1"/>
          <p:nvPr userDrawn="1"/>
        </p:nvSpPr>
        <p:spPr>
          <a:xfrm>
            <a:off x="1427299" y="1801342"/>
            <a:ext cx="4052570" cy="331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Webbutveckling</a:t>
            </a:r>
            <a:endParaRPr sz="1700" dirty="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Apputveckling</a:t>
            </a:r>
            <a:endParaRPr sz="1700" dirty="0">
              <a:latin typeface="Baskerville"/>
              <a:cs typeface="Baskerville"/>
            </a:endParaRPr>
          </a:p>
          <a:p>
            <a:pPr marL="12700" marR="560705">
              <a:lnSpc>
                <a:spcPct val="166900"/>
              </a:lnSpc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.NET-utveckling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Systemintegration  </a:t>
            </a:r>
            <a:r>
              <a:rPr sz="1700" spc="-10" dirty="0">
                <a:solidFill>
                  <a:srgbClr val="231F20"/>
                </a:solidFill>
                <a:latin typeface="Baskerville"/>
                <a:cs typeface="Baskerville"/>
              </a:rPr>
              <a:t>Test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</a:t>
            </a:r>
            <a:r>
              <a:rPr sz="1700" spc="6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Kvalitetssäkring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IT-arkitektur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Lead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developers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Full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stack 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Molnlösningar</a:t>
            </a:r>
            <a:endParaRPr sz="1700" dirty="0">
              <a:latin typeface="Baskerville"/>
              <a:cs typeface="Baskerville"/>
            </a:endParaRPr>
          </a:p>
          <a:p>
            <a:pPr marL="12700" marR="268351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Beslutsstöd,</a:t>
            </a:r>
            <a:r>
              <a:rPr sz="1700" spc="-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BI 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IT-säkerhet</a:t>
            </a:r>
            <a:endParaRPr sz="1700" dirty="0">
              <a:latin typeface="Baskerville"/>
              <a:cs typeface="Baskerville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B59E2E2-D762-1345-8A2D-175D503CA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3983"/>
            <a:ext cx="455993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80" dirty="0">
                <a:solidFill>
                  <a:srgbClr val="231F20"/>
                </a:solidFill>
                <a:latin typeface="Baskerville"/>
                <a:cs typeface="Baskerville"/>
              </a:rPr>
              <a:t>SYSTEMUTVECKLING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C8E499AA-8063-5F4F-BA40-DE501422DE4E}"/>
              </a:ext>
            </a:extLst>
          </p:cNvPr>
          <p:cNvGrpSpPr/>
          <p:nvPr userDrawn="1"/>
        </p:nvGrpSpPr>
        <p:grpSpPr>
          <a:xfrm>
            <a:off x="6736203" y="1072097"/>
            <a:ext cx="3969841" cy="3536025"/>
            <a:chOff x="6736203" y="1072097"/>
            <a:chExt cx="3969841" cy="353602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5053FA1-FD1D-D740-A068-BB0575852CE0}"/>
                </a:ext>
              </a:extLst>
            </p:cNvPr>
            <p:cNvSpPr/>
            <p:nvPr/>
          </p:nvSpPr>
          <p:spPr>
            <a:xfrm>
              <a:off x="7287947" y="2785015"/>
              <a:ext cx="2566035" cy="228600"/>
            </a:xfrm>
            <a:custGeom>
              <a:avLst/>
              <a:gdLst/>
              <a:ahLst/>
              <a:cxnLst/>
              <a:rect l="l" t="t" r="r" b="b"/>
              <a:pathLst>
                <a:path w="2566034" h="228600">
                  <a:moveTo>
                    <a:pt x="0" y="228600"/>
                  </a:moveTo>
                  <a:lnTo>
                    <a:pt x="2566035" y="228600"/>
                  </a:lnTo>
                  <a:lnTo>
                    <a:pt x="256603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4D56755-B8E3-3141-80E3-0ACCF8450251}"/>
                </a:ext>
              </a:extLst>
            </p:cNvPr>
            <p:cNvSpPr/>
            <p:nvPr/>
          </p:nvSpPr>
          <p:spPr>
            <a:xfrm>
              <a:off x="9739703" y="2601577"/>
              <a:ext cx="320675" cy="595630"/>
            </a:xfrm>
            <a:custGeom>
              <a:avLst/>
              <a:gdLst/>
              <a:ahLst/>
              <a:cxnLst/>
              <a:rect l="l" t="t" r="r" b="b"/>
              <a:pathLst>
                <a:path w="320675" h="595630">
                  <a:moveTo>
                    <a:pt x="0" y="0"/>
                  </a:moveTo>
                  <a:lnTo>
                    <a:pt x="0" y="595477"/>
                  </a:lnTo>
                  <a:lnTo>
                    <a:pt x="320243" y="297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F77FEEB-3398-5E47-AAFF-0C44D6D5E410}"/>
                </a:ext>
              </a:extLst>
            </p:cNvPr>
            <p:cNvSpPr/>
            <p:nvPr/>
          </p:nvSpPr>
          <p:spPr>
            <a:xfrm>
              <a:off x="8598337" y="1484294"/>
              <a:ext cx="228600" cy="1503045"/>
            </a:xfrm>
            <a:custGeom>
              <a:avLst/>
              <a:gdLst/>
              <a:ahLst/>
              <a:cxnLst/>
              <a:rect l="l" t="t" r="r" b="b"/>
              <a:pathLst>
                <a:path w="228600" h="1503045">
                  <a:moveTo>
                    <a:pt x="0" y="1502714"/>
                  </a:moveTo>
                  <a:lnTo>
                    <a:pt x="228600" y="150271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502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5F62739-2C48-854C-A228-6EC0B7E83514}"/>
                </a:ext>
              </a:extLst>
            </p:cNvPr>
            <p:cNvSpPr/>
            <p:nvPr/>
          </p:nvSpPr>
          <p:spPr>
            <a:xfrm>
              <a:off x="8414899" y="1278329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982F450-39B2-E74E-BA3E-72C412E5CB1A}"/>
                </a:ext>
              </a:extLst>
            </p:cNvPr>
            <p:cNvSpPr/>
            <p:nvPr/>
          </p:nvSpPr>
          <p:spPr>
            <a:xfrm>
              <a:off x="7782335" y="2199435"/>
              <a:ext cx="228600" cy="658495"/>
            </a:xfrm>
            <a:custGeom>
              <a:avLst/>
              <a:gdLst/>
              <a:ahLst/>
              <a:cxnLst/>
              <a:rect l="l" t="t" r="r" b="b"/>
              <a:pathLst>
                <a:path w="228600" h="658494">
                  <a:moveTo>
                    <a:pt x="0" y="657974"/>
                  </a:moveTo>
                  <a:lnTo>
                    <a:pt x="228600" y="65797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57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5C0D363-4B75-1345-B678-F6EF2162B0DE}"/>
                </a:ext>
              </a:extLst>
            </p:cNvPr>
            <p:cNvSpPr/>
            <p:nvPr/>
          </p:nvSpPr>
          <p:spPr>
            <a:xfrm>
              <a:off x="7598896" y="1993474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329EA57-10BC-4D49-B974-51A6ED104083}"/>
                </a:ext>
              </a:extLst>
            </p:cNvPr>
            <p:cNvSpPr/>
            <p:nvPr/>
          </p:nvSpPr>
          <p:spPr>
            <a:xfrm>
              <a:off x="8340638" y="2899317"/>
              <a:ext cx="816610" cy="1527175"/>
            </a:xfrm>
            <a:custGeom>
              <a:avLst/>
              <a:gdLst/>
              <a:ahLst/>
              <a:cxnLst/>
              <a:rect l="l" t="t" r="r" b="b"/>
              <a:pathLst>
                <a:path w="816609" h="1527175">
                  <a:moveTo>
                    <a:pt x="0" y="0"/>
                  </a:moveTo>
                  <a:lnTo>
                    <a:pt x="816229" y="1527035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B2F21B3C-5C48-9344-9D8C-D103FDDE95E0}"/>
                </a:ext>
              </a:extLst>
            </p:cNvPr>
            <p:cNvSpPr/>
            <p:nvPr/>
          </p:nvSpPr>
          <p:spPr>
            <a:xfrm>
              <a:off x="8840409" y="4185213"/>
              <a:ext cx="525780" cy="422909"/>
            </a:xfrm>
            <a:custGeom>
              <a:avLst/>
              <a:gdLst/>
              <a:ahLst/>
              <a:cxnLst/>
              <a:rect l="l" t="t" r="r" b="b"/>
              <a:pathLst>
                <a:path w="525779" h="422910">
                  <a:moveTo>
                    <a:pt x="525170" y="0"/>
                  </a:moveTo>
                  <a:lnTo>
                    <a:pt x="0" y="280708"/>
                  </a:lnTo>
                  <a:lnTo>
                    <a:pt x="413550" y="422782"/>
                  </a:lnTo>
                  <a:lnTo>
                    <a:pt x="525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531D6BE-4A33-DC40-8527-58817D7FD339}"/>
                </a:ext>
              </a:extLst>
            </p:cNvPr>
            <p:cNvSpPr/>
            <p:nvPr/>
          </p:nvSpPr>
          <p:spPr>
            <a:xfrm>
              <a:off x="8712637" y="1294037"/>
              <a:ext cx="1806575" cy="838835"/>
            </a:xfrm>
            <a:custGeom>
              <a:avLst/>
              <a:gdLst/>
              <a:ahLst/>
              <a:cxnLst/>
              <a:rect l="l" t="t" r="r" b="b"/>
              <a:pathLst>
                <a:path w="1806575" h="838835">
                  <a:moveTo>
                    <a:pt x="0" y="838631"/>
                  </a:moveTo>
                  <a:lnTo>
                    <a:pt x="1806498" y="0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839BF80-2FCE-5149-B355-11CEC01CCEBC}"/>
                </a:ext>
              </a:extLst>
            </p:cNvPr>
            <p:cNvSpPr/>
            <p:nvPr/>
          </p:nvSpPr>
          <p:spPr>
            <a:xfrm>
              <a:off x="10290119" y="1072097"/>
              <a:ext cx="415925" cy="540385"/>
            </a:xfrm>
            <a:custGeom>
              <a:avLst/>
              <a:gdLst/>
              <a:ahLst/>
              <a:cxnLst/>
              <a:rect l="l" t="t" r="r" b="b"/>
              <a:pathLst>
                <a:path w="415925" h="540385">
                  <a:moveTo>
                    <a:pt x="0" y="0"/>
                  </a:moveTo>
                  <a:lnTo>
                    <a:pt x="250736" y="540118"/>
                  </a:lnTo>
                  <a:lnTo>
                    <a:pt x="415836" y="13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B7314DC-40F1-D44C-A5A0-3CF94F4F5065}"/>
                </a:ext>
              </a:extLst>
            </p:cNvPr>
            <p:cNvSpPr/>
            <p:nvPr/>
          </p:nvSpPr>
          <p:spPr>
            <a:xfrm>
              <a:off x="6736203" y="257531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5">
                  <a:moveTo>
                    <a:pt x="276974" y="553961"/>
                  </a:moveTo>
                  <a:lnTo>
                    <a:pt x="326761" y="549498"/>
                  </a:lnTo>
                  <a:lnTo>
                    <a:pt x="373620" y="536631"/>
                  </a:lnTo>
                  <a:lnTo>
                    <a:pt x="416769" y="516143"/>
                  </a:lnTo>
                  <a:lnTo>
                    <a:pt x="455426" y="488816"/>
                  </a:lnTo>
                  <a:lnTo>
                    <a:pt x="488808" y="455431"/>
                  </a:lnTo>
                  <a:lnTo>
                    <a:pt x="516134" y="416773"/>
                  </a:lnTo>
                  <a:lnTo>
                    <a:pt x="536620" y="373622"/>
                  </a:lnTo>
                  <a:lnTo>
                    <a:pt x="549486" y="326761"/>
                  </a:lnTo>
                  <a:lnTo>
                    <a:pt x="553948" y="276974"/>
                  </a:lnTo>
                  <a:lnTo>
                    <a:pt x="549486" y="227190"/>
                  </a:lnTo>
                  <a:lnTo>
                    <a:pt x="536620" y="180332"/>
                  </a:lnTo>
                  <a:lnTo>
                    <a:pt x="516134" y="137184"/>
                  </a:lnTo>
                  <a:lnTo>
                    <a:pt x="488808" y="98527"/>
                  </a:lnTo>
                  <a:lnTo>
                    <a:pt x="455426" y="65144"/>
                  </a:lnTo>
                  <a:lnTo>
                    <a:pt x="416769" y="37817"/>
                  </a:lnTo>
                  <a:lnTo>
                    <a:pt x="373620" y="17329"/>
                  </a:lnTo>
                  <a:lnTo>
                    <a:pt x="326761" y="4462"/>
                  </a:lnTo>
                  <a:lnTo>
                    <a:pt x="276974" y="0"/>
                  </a:lnTo>
                  <a:lnTo>
                    <a:pt x="227187" y="4462"/>
                  </a:lnTo>
                  <a:lnTo>
                    <a:pt x="180327" y="17329"/>
                  </a:lnTo>
                  <a:lnTo>
                    <a:pt x="137178" y="37817"/>
                  </a:lnTo>
                  <a:lnTo>
                    <a:pt x="98522" y="65144"/>
                  </a:lnTo>
                  <a:lnTo>
                    <a:pt x="65139" y="98527"/>
                  </a:lnTo>
                  <a:lnTo>
                    <a:pt x="37814" y="137184"/>
                  </a:lnTo>
                  <a:lnTo>
                    <a:pt x="17327" y="180332"/>
                  </a:lnTo>
                  <a:lnTo>
                    <a:pt x="4462" y="227190"/>
                  </a:lnTo>
                  <a:lnTo>
                    <a:pt x="0" y="276974"/>
                  </a:lnTo>
                  <a:lnTo>
                    <a:pt x="4462" y="326761"/>
                  </a:lnTo>
                  <a:lnTo>
                    <a:pt x="17327" y="373622"/>
                  </a:lnTo>
                  <a:lnTo>
                    <a:pt x="37814" y="416773"/>
                  </a:lnTo>
                  <a:lnTo>
                    <a:pt x="65139" y="455431"/>
                  </a:lnTo>
                  <a:lnTo>
                    <a:pt x="98522" y="488816"/>
                  </a:lnTo>
                  <a:lnTo>
                    <a:pt x="137178" y="516143"/>
                  </a:lnTo>
                  <a:lnTo>
                    <a:pt x="180327" y="536631"/>
                  </a:lnTo>
                  <a:lnTo>
                    <a:pt x="227187" y="549498"/>
                  </a:lnTo>
                  <a:lnTo>
                    <a:pt x="276974" y="553961"/>
                  </a:lnTo>
                  <a:close/>
                </a:path>
              </a:pathLst>
            </a:custGeom>
            <a:ln w="228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5922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5B74E7-7F35-5647-9736-B925BB848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044C4C8-E8CA-974F-9166-2EC0D6AD8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35C962-5E9E-2B48-8227-7FF564DD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0FCD5-8CF5-7B45-A97D-355B5B50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4F58E3D-5A79-164D-AC14-EED9DE8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3617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9D8B0E-ECD8-C443-868D-7826B522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65080F-259E-9A44-9950-3E614BA5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77468C2-784F-9C48-B9F6-15F0B0CE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B907BE1-CDBE-DB43-910A-628D010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E7D795-E5E8-234E-A7D9-3F117F0C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891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FC8B06-D9FC-AB44-AA2A-C54EF2F9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453D0EA-F1A1-2A42-A37C-2D7A2D43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0D3CF2B-C721-0B45-98C7-1F29B87E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9968DCD-6F5F-F549-8313-7CF73D97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2812BD-4E93-6B48-89DF-B57F1F04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8432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262E18-1093-8040-80EC-821379A2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3B0421-A300-4440-A24F-14039AD48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93E6937-E9E5-514E-9200-18FEB2FF5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32B0308-F2C0-374D-86CF-BAAA8F5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84F47C0-A37B-1644-B052-0817A798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2C23DCA-C99F-A24C-BCB5-10249756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11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222A5D-29D4-BD49-BAAA-8268F462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6343CB-2918-D04D-A7AC-5F7EF2CD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30788F-FADD-2B48-A441-B4112EA3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DEA0E97-A209-BD46-AEF4-C32E8DE5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8FF40F1-8877-8E4D-BD6E-06633E82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84172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EC3FAA6-4A8C-8D42-8A22-690A9679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4E7B6F-C96E-2A44-9105-314D3F5E2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22FFE60-BAD4-7D40-B4E9-40661BD48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E93120D-107B-F948-96E3-78508B422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0FBDD0D-482B-924E-A47D-BBFFB0F6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967DA0-A5FE-E74A-BF52-9FBD4545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331DB61-C739-6F47-B893-06E9A97A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813308C-F654-A144-B8B6-E4ABEE24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1243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4FACD0-8305-544C-A63D-5413FFDF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BB3412B-92EB-B34A-B923-0E1BF65F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8A2816E-17B1-8845-A362-DED98C6D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63A998-6B42-5043-A955-FA62D6AF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68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5363855-AB99-8843-8273-4CD4F70A30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2" y="2487193"/>
            <a:ext cx="8639175" cy="565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092185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B55536CB-6458-BB4A-9503-E79068DB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5384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B39C1F-EC11-5B42-BCA2-B1BD68A0A4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r>
              <a:rPr sz="3700" b="0" spc="-35" dirty="0">
                <a:solidFill>
                  <a:srgbClr val="231F20"/>
                </a:solidFill>
                <a:latin typeface="Baskerville"/>
                <a:cs typeface="Baskerville"/>
              </a:rPr>
              <a:t>”Vi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är ett konsultbolag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som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utvecklar 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verksamheter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med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hjälp </a:t>
            </a:r>
            <a:r>
              <a:rPr sz="3700" b="0" spc="-45" dirty="0">
                <a:solidFill>
                  <a:srgbClr val="231F20"/>
                </a:solidFill>
                <a:latin typeface="Baskerville"/>
                <a:cs typeface="Baskerville"/>
              </a:rPr>
              <a:t>av </a:t>
            </a:r>
            <a:r>
              <a:rPr sz="3700" b="0" spc="-170" dirty="0">
                <a:solidFill>
                  <a:srgbClr val="231F20"/>
                </a:solidFill>
                <a:latin typeface="Baskerville"/>
                <a:cs typeface="Baskerville"/>
              </a:rPr>
              <a:t>IT,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genom  engagerade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specialister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smarta  </a:t>
            </a:r>
            <a:r>
              <a:rPr sz="3700" b="0" spc="-20" dirty="0">
                <a:solidFill>
                  <a:srgbClr val="231F20"/>
                </a:solidFill>
                <a:latin typeface="Baskerville"/>
                <a:cs typeface="Baskerville"/>
              </a:rPr>
              <a:t>lösningar.”</a:t>
            </a: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4194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CDC25B-5777-CA4F-8AB9-25913860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634F8C4-AAF0-524D-9658-D5B8C465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33CB4B-2749-D64B-9B31-BB82D6BEB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48007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B745760-0E73-9A42-9A24-9E9E2A7C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F840271-DF42-5F43-8C1E-EE9547158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3413A9C-492E-2A46-BC0E-53C0E2CE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4D3942F-B2D7-9248-8683-7459A7DD2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B37D195-8162-1A47-91CA-B5A9F211A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BED7AE6-0326-B443-B235-0774BB5C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810DFB5-21C4-4045-923D-4DEEDF77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2A6DCAD-142A-3644-B5DA-F61E16E9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93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4682F8-F811-2B4A-8D53-CB8D6EFD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8477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2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4DE45E2-182E-3145-BE0D-71B36EE8E953}"/>
              </a:ext>
            </a:extLst>
          </p:cNvPr>
          <p:cNvSpPr/>
          <p:nvPr userDrawn="1"/>
        </p:nvSpPr>
        <p:spPr>
          <a:xfrm>
            <a:off x="1817992" y="0"/>
            <a:ext cx="9702012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D4D6704-DD0C-4E49-BBA5-4AAEA8730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2251075"/>
            <a:ext cx="6705600" cy="23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B9FEC9-F673-F042-AB4D-91783F6AE8F2}"/>
              </a:ext>
            </a:extLst>
          </p:cNvPr>
          <p:cNvSpPr/>
          <p:nvPr userDrawn="1"/>
        </p:nvSpPr>
        <p:spPr>
          <a:xfrm>
            <a:off x="729005" y="0"/>
            <a:ext cx="7831823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9DC2AB32-405A-1A4B-9333-61809425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96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9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F7B6BDC7-4AA7-914A-98A8-D3E76033ABDB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62033B5-169B-B24B-8645-012DEE9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E63E50A-D499-344A-B6AD-9A8F95F5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D1AFD971-65C6-F647-87D4-552B7D9A42A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49DE8F42-C87C-CD4E-A97E-B8F0AD0516E8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638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7" r:id="rId3"/>
    <p:sldLayoutId id="2147483696" r:id="rId4"/>
    <p:sldLayoutId id="2147483698" r:id="rId5"/>
    <p:sldLayoutId id="2147483699" r:id="rId6"/>
    <p:sldLayoutId id="2147483700" r:id="rId7"/>
    <p:sldLayoutId id="214748371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1D30193-D5ED-AD41-BD6C-0A5C6CC9F78D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FA4E407-2FD5-B54D-A81C-9C5AEAEB76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25BF20F-FED6-674D-8B74-01BDEEAD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A7B9630-155E-574E-B5F6-7F7B78F3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17057AE-5934-3C41-914C-AA4962778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5050-A806-7C4E-BD8F-C936FEEF621F}" type="datetimeFigureOut">
              <a:rPr lang="sv-SE" smtClean="0"/>
              <a:t>2020-11-11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D4C4BB1-1F6B-8447-BA07-843F52AB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5186F70-6B7D-DB42-97EC-C1A7D196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46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9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BAA0515-94A9-DB41-A398-69E90AFF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C0B843A-BDCE-F840-A43E-AB25E178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AD55916A-DF0F-D946-B045-7ABE1D66A2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3" r:id="rId8"/>
    <p:sldLayoutId id="214748371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9C246635-1777-4CAD-B853-549770EB1DCC}"/>
              </a:ext>
            </a:extLst>
          </p:cNvPr>
          <p:cNvSpPr txBox="1">
            <a:spLocks/>
          </p:cNvSpPr>
          <p:nvPr/>
        </p:nvSpPr>
        <p:spPr>
          <a:xfrm>
            <a:off x="425450" y="422275"/>
            <a:ext cx="4159250" cy="11925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+mj-cs"/>
              </a:defRPr>
            </a:lvl1pPr>
          </a:lstStyle>
          <a:p>
            <a:r>
              <a:rPr lang="sv-SE" sz="3600" dirty="0">
                <a:solidFill>
                  <a:schemeClr val="bg1"/>
                </a:solidFill>
                <a:latin typeface="Arial Black" panose="020B0A04020102020204" pitchFamily="34" charset="0"/>
              </a:rPr>
              <a:t>REACT – DEL 2</a:t>
            </a:r>
          </a:p>
        </p:txBody>
      </p:sp>
    </p:spTree>
    <p:extLst>
      <p:ext uri="{BB962C8B-B14F-4D97-AF65-F5344CB8AC3E}">
        <p14:creationId xmlns:p14="http://schemas.microsoft.com/office/powerpoint/2010/main" val="124725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HOOKS</a:t>
            </a:r>
          </a:p>
        </p:txBody>
      </p:sp>
    </p:spTree>
    <p:extLst>
      <p:ext uri="{BB962C8B-B14F-4D97-AF65-F5344CB8AC3E}">
        <p14:creationId xmlns:p14="http://schemas.microsoft.com/office/powerpoint/2010/main" val="276543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Hooks</a:t>
            </a:r>
          </a:p>
        </p:txBody>
      </p:sp>
      <p:sp>
        <p:nvSpPr>
          <p:cNvPr id="2" name="Platshållare för innehåll 4">
            <a:extLst>
              <a:ext uri="{FF2B5EF4-FFF2-40B4-BE49-F238E27FC236}">
                <a16:creationId xmlns:a16="http://schemas.microsoft.com/office/drawing/2014/main" id="{B88DA726-E752-4D35-AF6C-65A05E84D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useEffect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use… 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Återanvändbar funktionalitet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Funktionella komponenter blev De facto-standard</a:t>
            </a:r>
          </a:p>
        </p:txBody>
      </p:sp>
    </p:spTree>
    <p:extLst>
      <p:ext uri="{BB962C8B-B14F-4D97-AF65-F5344CB8AC3E}">
        <p14:creationId xmlns:p14="http://schemas.microsoft.com/office/powerpoint/2010/main" val="374013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Deklarativ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programmering i React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E0FFFE-2847-4D71-9A82-92E87A6AC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enkel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wizard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Deklarativt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Children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props)</a:t>
            </a:r>
          </a:p>
        </p:txBody>
      </p:sp>
    </p:spTree>
    <p:extLst>
      <p:ext uri="{BB962C8B-B14F-4D97-AF65-F5344CB8AC3E}">
        <p14:creationId xmlns:p14="http://schemas.microsoft.com/office/powerpoint/2010/main" val="62639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21898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E0FFFE-2847-4D71-9A82-92E87A6AC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MVU (Model View Update)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ramverk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för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hantera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applikations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är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immutable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Förändringar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begärs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actions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tittar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och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producerar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prenumerar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förändringar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98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 – Varför?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0E0FFFE-2847-4D71-9A82-92E87A6AC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Immutability ger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förutsägbarhet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Mönstret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fördelar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varför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uppdateras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skriver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förutsägbar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översikt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applikationer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2337B6-ADF4-4BCE-BAFF-BB56904D9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971550"/>
            <a:ext cx="4725689" cy="48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6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3E1648-235A-4C48-B092-57E1C1F8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971550"/>
            <a:ext cx="7815289" cy="48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2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A430DA-63A0-41D2-8DBE-0FAAA2631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969607"/>
            <a:ext cx="7549942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2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F4BB1E2-F576-463C-8D2D-F495DCAD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08" y="973137"/>
            <a:ext cx="7549942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5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– Del 2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C49BAF4-87C9-8949-882F-91F79AE6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Klasskomponenter eller Funktionella komponenter?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Hooks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 med Redux</a:t>
            </a:r>
          </a:p>
        </p:txBody>
      </p:sp>
    </p:spTree>
    <p:extLst>
      <p:ext uri="{BB962C8B-B14F-4D97-AF65-F5344CB8AC3E}">
        <p14:creationId xmlns:p14="http://schemas.microsoft.com/office/powerpoint/2010/main" val="62273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FA59A3-D1D4-421D-BA9F-164552FD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44488"/>
            <a:ext cx="9061652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0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576F32-A0FA-4B84-AAB7-7E8D6CE7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118" y="2231231"/>
            <a:ext cx="7824736" cy="202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4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0D6960-8064-48A7-B819-4FCB3D1E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90" y="1793875"/>
            <a:ext cx="7594319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5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578C8E-B53B-4E09-8EF1-515F7EE7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048669"/>
            <a:ext cx="8086364" cy="23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34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A0E45E-CB88-4360-8159-913E9007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184275"/>
            <a:ext cx="7659687" cy="443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6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D32B2D-C596-4A34-B52A-B5B0AB0A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9AD84C6-0554-4B56-AADF-D1130889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33" y="1260475"/>
            <a:ext cx="6252634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u="sng" dirty="0"/>
              <a:t>WE</a:t>
            </a:r>
            <a:r>
              <a:rPr lang="sv-SE" dirty="0"/>
              <a:t> DEMO IT</a:t>
            </a:r>
          </a:p>
        </p:txBody>
      </p:sp>
    </p:spTree>
    <p:extLst>
      <p:ext uri="{BB962C8B-B14F-4D97-AF65-F5344CB8AC3E}">
        <p14:creationId xmlns:p14="http://schemas.microsoft.com/office/powerpoint/2010/main" val="263690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3600" dirty="0"/>
              <a:t>KLASSKOMPONENTER </a:t>
            </a:r>
            <a:br>
              <a:rPr lang="sv-SE" sz="3600" dirty="0"/>
            </a:br>
            <a:r>
              <a:rPr lang="sv-SE" sz="3600" dirty="0"/>
              <a:t>ELLER </a:t>
            </a:r>
            <a:br>
              <a:rPr lang="sv-SE" sz="3600" dirty="0"/>
            </a:br>
            <a:r>
              <a:rPr lang="sv-SE" sz="3600" dirty="0"/>
              <a:t>FUNKTIONER?</a:t>
            </a:r>
          </a:p>
        </p:txBody>
      </p:sp>
    </p:spTree>
    <p:extLst>
      <p:ext uri="{BB962C8B-B14F-4D97-AF65-F5344CB8AC3E}">
        <p14:creationId xmlns:p14="http://schemas.microsoft.com/office/powerpoint/2010/main" val="281825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7" name="Bildobjekt 6" descr="En bild som visar text&#10;&#10;Automatiskt genererad beskrivning">
            <a:extLst>
              <a:ext uri="{FF2B5EF4-FFF2-40B4-BE49-F238E27FC236}">
                <a16:creationId xmlns:a16="http://schemas.microsoft.com/office/drawing/2014/main" id="{9F92240F-BD17-4BC7-B321-2CB68AD9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879475"/>
            <a:ext cx="8167548" cy="54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3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170CE13D-D559-4D27-B20A-2F95ED384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86" y="973058"/>
            <a:ext cx="4997264" cy="55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C59D04-3397-4656-ACFD-C61114C17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565275"/>
            <a:ext cx="6022975" cy="382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1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F44F28A4-4ED9-4B74-B815-8E338A05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0" y="976789"/>
            <a:ext cx="6554474" cy="516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ECC31297-BDA2-44BB-A301-0C662347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18" y="803275"/>
            <a:ext cx="5370063" cy="55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Klasser eller Funktioner?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5B301E07-4970-4B70-93FB-51DA474D8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48" y="1108075"/>
            <a:ext cx="5343003" cy="45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8018"/>
      </p:ext>
    </p:extLst>
  </p:cSld>
  <p:clrMapOvr>
    <a:masterClrMapping/>
  </p:clrMapOvr>
</p:sld>
</file>

<file path=ppt/theme/theme1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1F26643-D455-3C48-B070-531B0110DA21}"/>
    </a:ext>
  </a:extLst>
</a:theme>
</file>

<file path=ppt/theme/theme2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C60A5707-5C78-D14E-B62B-F0474FCB499A}"/>
    </a:ext>
  </a:extLst>
</a:theme>
</file>

<file path=ppt/theme/theme3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5644CBB-B793-CD4A-ADC4-00A1EB76F16A}"/>
    </a:ext>
  </a:extLst>
</a:theme>
</file>

<file path=ppt/theme/theme4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24861A04-64B8-984D-A1C4-3D11152DDA64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56AF0D2F0F94A8EDA7C0C1F8A6B49" ma:contentTypeVersion="7" ma:contentTypeDescription="Create a new document." ma:contentTypeScope="" ma:versionID="5c136770e0e9f129419915ac39476f89">
  <xsd:schema xmlns:xsd="http://www.w3.org/2001/XMLSchema" xmlns:xs="http://www.w3.org/2001/XMLSchema" xmlns:p="http://schemas.microsoft.com/office/2006/metadata/properties" xmlns:ns2="80e9bc18-bf9c-4e39-99ad-dd8ff9e00487" targetNamespace="http://schemas.microsoft.com/office/2006/metadata/properties" ma:root="true" ma:fieldsID="ff01fa73a3a79620c618451a219c4ea3" ns2:_="">
    <xsd:import namespace="80e9bc18-bf9c-4e39-99ad-dd8ff9e00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9bc18-bf9c-4e39-99ad-dd8ff9e00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20D8F8-35E8-4812-831E-90C86152BF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4391F72-97F5-4818-A5B6-83FC71BA06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e9bc18-bf9c-4e39-99ad-dd8ff9e00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8A91A2-4FA0-432B-973F-4B482D4B97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Powerpoint_mall_headlight_v1</Template>
  <TotalTime>1696</TotalTime>
  <Words>294</Words>
  <Application>Microsoft Office PowerPoint</Application>
  <PresentationFormat>Anpassad</PresentationFormat>
  <Paragraphs>76</Paragraphs>
  <Slides>26</Slides>
  <Notes>15</Notes>
  <HiddenSlides>1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4</vt:i4>
      </vt:variant>
      <vt:variant>
        <vt:lpstr>Bildrubriker</vt:lpstr>
      </vt:variant>
      <vt:variant>
        <vt:i4>26</vt:i4>
      </vt:variant>
    </vt:vector>
  </HeadingPairs>
  <TitlesOfParts>
    <vt:vector size="36" baseType="lpstr">
      <vt:lpstr>Arial</vt:lpstr>
      <vt:lpstr>Arial Black</vt:lpstr>
      <vt:lpstr>Baskerville</vt:lpstr>
      <vt:lpstr>Baskerville Poster PT</vt:lpstr>
      <vt:lpstr>Calibri</vt:lpstr>
      <vt:lpstr>Times New Roman</vt:lpstr>
      <vt:lpstr>1_Anpassad formgivning</vt:lpstr>
      <vt:lpstr>3_Anpassad formgivning</vt:lpstr>
      <vt:lpstr>Anpassad formgivning</vt:lpstr>
      <vt:lpstr>2_Anpassad formgivning</vt:lpstr>
      <vt:lpstr>PowerPoint-presentation</vt:lpstr>
      <vt:lpstr>React – Del 2</vt:lpstr>
      <vt:lpstr>KLASSKOMPONENTER  ELLER  FUNKTIONER?</vt:lpstr>
      <vt:lpstr>Klasser eller Funktioner?</vt:lpstr>
      <vt:lpstr>Klasser eller Funktioner?</vt:lpstr>
      <vt:lpstr>Klasser eller Funktioner?</vt:lpstr>
      <vt:lpstr>Klasser eller Funktioner?</vt:lpstr>
      <vt:lpstr>Klasser eller Funktioner?</vt:lpstr>
      <vt:lpstr>Klasser eller Funktioner?</vt:lpstr>
      <vt:lpstr>HOOKS</vt:lpstr>
      <vt:lpstr>Hooks</vt:lpstr>
      <vt:lpstr>Deklarativ programmering i React</vt:lpstr>
      <vt:lpstr>REDUX</vt:lpstr>
      <vt:lpstr>Redux</vt:lpstr>
      <vt:lpstr>Redux – Varför?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WE DEMO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Robin Ridderholt</dc:creator>
  <cp:lastModifiedBy>Robin Ridderholt</cp:lastModifiedBy>
  <cp:revision>41</cp:revision>
  <dcterms:created xsi:type="dcterms:W3CDTF">2020-11-05T21:20:47Z</dcterms:created>
  <dcterms:modified xsi:type="dcterms:W3CDTF">2020-11-11T11:38:53Z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2020-04-21T00:00:00Z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2020-04-21T00:00:00Z</vt:filetime>
  </property>
  <property fmtid="{D5CDD505-2E9C-101B-9397-08002B2CF9AE}" pid="5" name="ContentTypeId">
    <vt:lpwstr>0x010100AB156AF0D2F0F94A8EDA7C0C1F8A6B49</vt:lpwstr>
  </property>
</Properties>
</file>